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3" d="100"/>
          <a:sy n="113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FA86C-A4FC-4607-86C8-86DFC1B31870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F7AF5-BDF7-41AE-9031-305ABF33F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102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dirty="0" smtClean="0"/>
              <a:t>Research office</a:t>
            </a: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BB2F-86B6-444A-9B3A-A9087373CB8B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714B-B98C-4F1B-BAC5-6F508F650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0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BB2F-86B6-444A-9B3A-A9087373CB8B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714B-B98C-4F1B-BAC5-6F508F650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39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BB2F-86B6-444A-9B3A-A9087373CB8B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714B-B98C-4F1B-BAC5-6F508F650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72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BB2F-86B6-444A-9B3A-A9087373CB8B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714B-B98C-4F1B-BAC5-6F508F650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052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BB2F-86B6-444A-9B3A-A9087373CB8B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714B-B98C-4F1B-BAC5-6F508F650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206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BB2F-86B6-444A-9B3A-A9087373CB8B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714B-B98C-4F1B-BAC5-6F508F650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93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BB2F-86B6-444A-9B3A-A9087373CB8B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714B-B98C-4F1B-BAC5-6F508F650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1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BB2F-86B6-444A-9B3A-A9087373CB8B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714B-B98C-4F1B-BAC5-6F508F650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32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BB2F-86B6-444A-9B3A-A9087373CB8B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714B-B98C-4F1B-BAC5-6F508F650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084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BB2F-86B6-444A-9B3A-A9087373CB8B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714B-B98C-4F1B-BAC5-6F508F650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278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BB2F-86B6-444A-9B3A-A9087373CB8B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714B-B98C-4F1B-BAC5-6F508F650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19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6BB2F-86B6-444A-9B3A-A9087373CB8B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7714B-B98C-4F1B-BAC5-6F508F650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518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ur.ac.uk/treasurer/local/downloadable_forms/payment_of_suppliers_trade_and_other_form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159" y="639852"/>
            <a:ext cx="4341236" cy="602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50826" y="116632"/>
            <a:ext cx="8642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sz="2800" dirty="0" smtClean="0">
                <a:solidFill>
                  <a:srgbClr val="663366"/>
                </a:solidFill>
                <a:latin typeface="+mn-lt"/>
                <a:cs typeface="Times New Roman" pitchFamily="18" charset="0"/>
              </a:rPr>
              <a:t>Request For Payment Forms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72013" y="1533525"/>
            <a:ext cx="15001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bg1"/>
                </a:solidFill>
                <a:latin typeface="+mn-lt"/>
              </a:rPr>
              <a:t>Ideas</a:t>
            </a:r>
          </a:p>
        </p:txBody>
      </p:sp>
      <p:sp>
        <p:nvSpPr>
          <p:cNvPr id="4102" name="TextBox 11"/>
          <p:cNvSpPr txBox="1">
            <a:spLocks noChangeArrowheads="1"/>
          </p:cNvSpPr>
          <p:nvPr/>
        </p:nvSpPr>
        <p:spPr bwMode="auto">
          <a:xfrm>
            <a:off x="2987675" y="3068638"/>
            <a:ext cx="1500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72013" y="1533525"/>
            <a:ext cx="15001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bg1"/>
                </a:solidFill>
                <a:latin typeface="+mn-lt"/>
              </a:rPr>
              <a:t>Ideas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250825" y="838992"/>
            <a:ext cx="8642350" cy="4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endParaRPr lang="en-GB" sz="1000" kern="0" dirty="0"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1600" b="1" kern="0" dirty="0">
              <a:latin typeface="+mn-lt"/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en-GB" sz="1600" kern="0" dirty="0"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63938" y="885825"/>
            <a:ext cx="2376487" cy="3540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GB" sz="1700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0826" y="548680"/>
            <a:ext cx="4237037" cy="5273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The Request for Payment form can be found at the link below. You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will need APF2 Request for Payment (Excel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https://www.dur.ac.uk/treasurer/local/downloadable_forms/payment_of_suppliers_trade_and_other_forms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/</a:t>
            </a: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These are for expense claims for anyone NOT on the payroll, or those on the payroll claiming for anything other than Travel, Conferences, Accommodation &amp; Subsistence.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Contact for Queries: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This is the contact details of one of  the Finance Team. </a:t>
            </a:r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Please ignore.</a:t>
            </a:r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Payable to: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fill in the Payee’s name and address, including a postcode. This is the person to whom the money will go, not their bank.</a:t>
            </a:r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 Details: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fill in your sort code and account number for where you want to be reimbursed. If an overseas account needs refunding, please add the Swift &amp; IBAN number here</a:t>
            </a:r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Details and reason for expenditure: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give sufficient information about the expenditure. Please also give dates for the expenditure. Please use one line per expense.</a:t>
            </a:r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Cost </a:t>
            </a:r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Centre: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Enter in your cost centre or grant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code.</a:t>
            </a:r>
            <a:endParaRPr lang="en-GB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Receipts: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upload original copies of receipts to the form ensuring that they are of good quality otherwise your claim will be returned/rejected.</a:t>
            </a:r>
            <a:endParaRPr lang="en-GB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Authorised Signatory: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This is for the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inance Team to sign off to authorise payment.</a:t>
            </a:r>
            <a:b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Payment:  Your form and receipts will be printed off and signed accordingly before sending to central Finance for processing.</a:t>
            </a:r>
          </a:p>
          <a:p>
            <a:pPr>
              <a:lnSpc>
                <a:spcPts val="800"/>
              </a:lnSpc>
            </a:pPr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3923928" y="1062832"/>
            <a:ext cx="2520280" cy="1286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V="1">
            <a:off x="3923928" y="1062832"/>
            <a:ext cx="4608512" cy="1286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07" name="Straight Arrow Connector 4106"/>
          <p:cNvCxnSpPr/>
          <p:nvPr/>
        </p:nvCxnSpPr>
        <p:spPr bwMode="auto">
          <a:xfrm flipV="1">
            <a:off x="4012657" y="2132856"/>
            <a:ext cx="1372937" cy="5908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09" name="Straight Arrow Connector 4108"/>
          <p:cNvCxnSpPr/>
          <p:nvPr/>
        </p:nvCxnSpPr>
        <p:spPr bwMode="auto">
          <a:xfrm flipV="1">
            <a:off x="4331909" y="1903413"/>
            <a:ext cx="2904387" cy="13501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13" name="Straight Arrow Connector 4112"/>
          <p:cNvCxnSpPr/>
          <p:nvPr/>
        </p:nvCxnSpPr>
        <p:spPr bwMode="auto">
          <a:xfrm>
            <a:off x="4071882" y="3573016"/>
            <a:ext cx="2744895" cy="14137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17" name="Straight Arrow Connector 4116"/>
          <p:cNvCxnSpPr/>
          <p:nvPr/>
        </p:nvCxnSpPr>
        <p:spPr bwMode="auto">
          <a:xfrm>
            <a:off x="3635896" y="4977172"/>
            <a:ext cx="1749698" cy="11563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19" name="Straight Arrow Connector 4118"/>
          <p:cNvCxnSpPr/>
          <p:nvPr/>
        </p:nvCxnSpPr>
        <p:spPr bwMode="auto">
          <a:xfrm>
            <a:off x="3563938" y="5301208"/>
            <a:ext cx="4104431" cy="10801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4331909" y="4462158"/>
            <a:ext cx="1112420" cy="8390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195736" y="6021288"/>
            <a:ext cx="254466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050" dirty="0">
                <a:solidFill>
                  <a:srgbClr val="000000"/>
                </a:solidFill>
                <a:latin typeface="Arial"/>
              </a:rPr>
              <a:t>Cut off dates for expenses payments can be found on the pages relating to ‘Service level agreements’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4188166" y="3947144"/>
            <a:ext cx="1752259" cy="9220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59660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251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Durham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RUSBY H.E.</dc:creator>
  <cp:lastModifiedBy>RUSBY H.E.</cp:lastModifiedBy>
  <cp:revision>2</cp:revision>
  <dcterms:created xsi:type="dcterms:W3CDTF">2018-10-04T11:15:44Z</dcterms:created>
  <dcterms:modified xsi:type="dcterms:W3CDTF">2018-10-04T12:55:57Z</dcterms:modified>
</cp:coreProperties>
</file>